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1"/>
  </p:notesMasterIdLst>
  <p:sldIdLst>
    <p:sldId id="274" r:id="rId5"/>
    <p:sldId id="273" r:id="rId6"/>
    <p:sldId id="269" r:id="rId7"/>
    <p:sldId id="263" r:id="rId8"/>
    <p:sldId id="257" r:id="rId9"/>
    <p:sldId id="275" r:id="rId10"/>
    <p:sldId id="276" r:id="rId11"/>
    <p:sldId id="277" r:id="rId12"/>
    <p:sldId id="264" r:id="rId13"/>
    <p:sldId id="266" r:id="rId14"/>
    <p:sldId id="265" r:id="rId15"/>
    <p:sldId id="267" r:id="rId16"/>
    <p:sldId id="268" r:id="rId17"/>
    <p:sldId id="272" r:id="rId18"/>
    <p:sldId id="27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FB"/>
    <a:srgbClr val="674D36"/>
    <a:srgbClr val="A58465"/>
    <a:srgbClr val="684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2CEDC7-EDD6-2546-B558-BDBCA13E0A5C}" v="14" dt="2026-05-13T15:18:05.9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5" autoAdjust="0"/>
    <p:restoredTop sz="94419" autoAdjust="0"/>
  </p:normalViewPr>
  <p:slideViewPr>
    <p:cSldViewPr snapToGrid="0">
      <p:cViewPr varScale="1">
        <p:scale>
          <a:sx n="108" d="100"/>
          <a:sy n="108" d="100"/>
        </p:scale>
        <p:origin x="6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ly Jefferies (PhD Immu + Immun FT A300 MIBTP)" userId="6154f6b7-cfb6-49b0-8743-8bae0b05d412" providerId="ADAL" clId="{11EA1493-2A82-5130-9A88-8303E934674A}"/>
    <pc:docChg chg="custSel modSld">
      <pc:chgData name="Molly Jefferies (PhD Immu + Immun FT A300 MIBTP)" userId="6154f6b7-cfb6-49b0-8743-8bae0b05d412" providerId="ADAL" clId="{11EA1493-2A82-5130-9A88-8303E934674A}" dt="2026-05-13T15:18:05.957" v="18"/>
      <pc:docMkLst>
        <pc:docMk/>
      </pc:docMkLst>
      <pc:sldChg chg="addSp modSp">
        <pc:chgData name="Molly Jefferies (PhD Immu + Immun FT A300 MIBTP)" userId="6154f6b7-cfb6-49b0-8743-8bae0b05d412" providerId="ADAL" clId="{11EA1493-2A82-5130-9A88-8303E934674A}" dt="2026-05-13T15:17:35.829" v="6"/>
        <pc:sldMkLst>
          <pc:docMk/>
          <pc:sldMk cId="375280337" sldId="257"/>
        </pc:sldMkLst>
        <pc:spChg chg="add mod">
          <ac:chgData name="Molly Jefferies (PhD Immu + Immun FT A300 MIBTP)" userId="6154f6b7-cfb6-49b0-8743-8bae0b05d412" providerId="ADAL" clId="{11EA1493-2A82-5130-9A88-8303E934674A}" dt="2026-05-13T15:17:35.829" v="6"/>
          <ac:spMkLst>
            <pc:docMk/>
            <pc:sldMk cId="375280337" sldId="257"/>
            <ac:spMk id="2" creationId="{BCF28DF0-F8E9-12A4-BD5C-771FA34E90E0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7:35.829" v="6"/>
          <ac:picMkLst>
            <pc:docMk/>
            <pc:sldMk cId="375280337" sldId="257"/>
            <ac:picMk id="3" creationId="{E8E6BA3A-4F1A-B37D-B948-9DBD6044EA65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17:33.522" v="5" actId="478"/>
        <pc:sldMkLst>
          <pc:docMk/>
          <pc:sldMk cId="1687712791" sldId="263"/>
        </pc:sldMkLst>
        <pc:spChg chg="add del mod">
          <ac:chgData name="Molly Jefferies (PhD Immu + Immun FT A300 MIBTP)" userId="6154f6b7-cfb6-49b0-8743-8bae0b05d412" providerId="ADAL" clId="{11EA1493-2A82-5130-9A88-8303E934674A}" dt="2026-05-13T15:17:33.522" v="5" actId="478"/>
          <ac:spMkLst>
            <pc:docMk/>
            <pc:sldMk cId="1687712791" sldId="263"/>
            <ac:spMk id="2" creationId="{2B69DA65-821D-9BB3-4BFD-0AC4C8057FCC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7:30.248" v="4"/>
          <ac:picMkLst>
            <pc:docMk/>
            <pc:sldMk cId="1687712791" sldId="263"/>
            <ac:picMk id="5" creationId="{78FF23CB-5077-0602-16DC-E1028B06D954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7:52.099" v="12"/>
        <pc:sldMkLst>
          <pc:docMk/>
          <pc:sldMk cId="1622129635" sldId="264"/>
        </pc:sldMkLst>
        <pc:spChg chg="add mod">
          <ac:chgData name="Molly Jefferies (PhD Immu + Immun FT A300 MIBTP)" userId="6154f6b7-cfb6-49b0-8743-8bae0b05d412" providerId="ADAL" clId="{11EA1493-2A82-5130-9A88-8303E934674A}" dt="2026-05-13T15:17:52.099" v="12"/>
          <ac:spMkLst>
            <pc:docMk/>
            <pc:sldMk cId="1622129635" sldId="264"/>
            <ac:spMk id="3" creationId="{EB927617-BEB9-B979-DAE1-4711D5B9F603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7:52.099" v="12"/>
          <ac:picMkLst>
            <pc:docMk/>
            <pc:sldMk cId="1622129635" sldId="264"/>
            <ac:picMk id="4" creationId="{70869F37-A9C3-9984-F1CC-17B7C12D36CA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17:59.172" v="15" actId="478"/>
        <pc:sldMkLst>
          <pc:docMk/>
          <pc:sldMk cId="2447186819" sldId="265"/>
        </pc:sldMkLst>
        <pc:spChg chg="add del mod">
          <ac:chgData name="Molly Jefferies (PhD Immu + Immun FT A300 MIBTP)" userId="6154f6b7-cfb6-49b0-8743-8bae0b05d412" providerId="ADAL" clId="{11EA1493-2A82-5130-9A88-8303E934674A}" dt="2026-05-13T15:17:59.172" v="15" actId="478"/>
          <ac:spMkLst>
            <pc:docMk/>
            <pc:sldMk cId="2447186819" sldId="265"/>
            <ac:spMk id="5" creationId="{6F856301-BEE7-F6C4-7ED2-D6EF032FDE28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7:55.850" v="14"/>
          <ac:picMkLst>
            <pc:docMk/>
            <pc:sldMk cId="2447186819" sldId="265"/>
            <ac:picMk id="6" creationId="{E1692CC8-2A9D-CB4D-E7D6-2FD2387ED35F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7:53.950" v="13"/>
        <pc:sldMkLst>
          <pc:docMk/>
          <pc:sldMk cId="691481277" sldId="266"/>
        </pc:sldMkLst>
        <pc:spChg chg="add mod">
          <ac:chgData name="Molly Jefferies (PhD Immu + Immun FT A300 MIBTP)" userId="6154f6b7-cfb6-49b0-8743-8bae0b05d412" providerId="ADAL" clId="{11EA1493-2A82-5130-9A88-8303E934674A}" dt="2026-05-13T15:17:53.950" v="13"/>
          <ac:spMkLst>
            <pc:docMk/>
            <pc:sldMk cId="691481277" sldId="266"/>
            <ac:spMk id="5" creationId="{271BEBEB-BB17-E317-C273-C1F41555234F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7:53.950" v="13"/>
          <ac:picMkLst>
            <pc:docMk/>
            <pc:sldMk cId="691481277" sldId="266"/>
            <ac:picMk id="6" creationId="{2936438E-F868-6887-CBC6-9826913CB21E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00.644" v="16"/>
        <pc:sldMkLst>
          <pc:docMk/>
          <pc:sldMk cId="2659055641" sldId="267"/>
        </pc:sldMkLst>
        <pc:spChg chg="add mod">
          <ac:chgData name="Molly Jefferies (PhD Immu + Immun FT A300 MIBTP)" userId="6154f6b7-cfb6-49b0-8743-8bae0b05d412" providerId="ADAL" clId="{11EA1493-2A82-5130-9A88-8303E934674A}" dt="2026-05-13T15:18:00.644" v="16"/>
          <ac:spMkLst>
            <pc:docMk/>
            <pc:sldMk cId="2659055641" sldId="267"/>
            <ac:spMk id="14" creationId="{1DC9A934-E554-9C3F-D8E7-0B675AAAE019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00.644" v="16"/>
          <ac:picMkLst>
            <pc:docMk/>
            <pc:sldMk cId="2659055641" sldId="267"/>
            <ac:picMk id="17" creationId="{7E6D080B-3360-5874-8E30-4CE468564968}"/>
          </ac:picMkLst>
        </pc:picChg>
      </pc:sldChg>
      <pc:sldChg chg="addSp modSp mod">
        <pc:chgData name="Molly Jefferies (PhD Immu + Immun FT A300 MIBTP)" userId="6154f6b7-cfb6-49b0-8743-8bae0b05d412" providerId="ADAL" clId="{11EA1493-2A82-5130-9A88-8303E934674A}" dt="2026-05-13T15:17:29.056" v="3" actId="1076"/>
        <pc:sldMkLst>
          <pc:docMk/>
          <pc:sldMk cId="3999915328" sldId="269"/>
        </pc:sldMkLst>
        <pc:spChg chg="add mod">
          <ac:chgData name="Molly Jefferies (PhD Immu + Immun FT A300 MIBTP)" userId="6154f6b7-cfb6-49b0-8743-8bae0b05d412" providerId="ADAL" clId="{11EA1493-2A82-5130-9A88-8303E934674A}" dt="2026-05-13T15:17:25.894" v="2"/>
          <ac:spMkLst>
            <pc:docMk/>
            <pc:sldMk cId="3999915328" sldId="269"/>
            <ac:spMk id="2" creationId="{C3FCC16F-000E-8A83-CAA4-DCDC6A709EDE}"/>
          </ac:spMkLst>
        </pc:spChg>
        <pc:spChg chg="mod">
          <ac:chgData name="Molly Jefferies (PhD Immu + Immun FT A300 MIBTP)" userId="6154f6b7-cfb6-49b0-8743-8bae0b05d412" providerId="ADAL" clId="{11EA1493-2A82-5130-9A88-8303E934674A}" dt="2026-05-13T15:17:29.056" v="3" actId="1076"/>
          <ac:spMkLst>
            <pc:docMk/>
            <pc:sldMk cId="3999915328" sldId="269"/>
            <ac:spMk id="4" creationId="{4F206EE0-560A-0A05-D159-29B3A203A0DE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7:25.894" v="2"/>
          <ac:picMkLst>
            <pc:docMk/>
            <pc:sldMk cId="3999915328" sldId="269"/>
            <ac:picMk id="5" creationId="{B985E830-1114-6EB1-1AE6-D045B462E67F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05.957" v="18"/>
        <pc:sldMkLst>
          <pc:docMk/>
          <pc:sldMk cId="132336131" sldId="271"/>
        </pc:sldMkLst>
        <pc:spChg chg="add mod">
          <ac:chgData name="Molly Jefferies (PhD Immu + Immun FT A300 MIBTP)" userId="6154f6b7-cfb6-49b0-8743-8bae0b05d412" providerId="ADAL" clId="{11EA1493-2A82-5130-9A88-8303E934674A}" dt="2026-05-13T15:18:05.957" v="18"/>
          <ac:spMkLst>
            <pc:docMk/>
            <pc:sldMk cId="132336131" sldId="271"/>
            <ac:spMk id="3" creationId="{D0627675-D01C-998D-7D74-C818E742FCF9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05.957" v="18"/>
          <ac:picMkLst>
            <pc:docMk/>
            <pc:sldMk cId="132336131" sldId="271"/>
            <ac:picMk id="4" creationId="{D4FE0666-E610-3B7B-B07E-65C2107391FF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8:03.984" v="17"/>
        <pc:sldMkLst>
          <pc:docMk/>
          <pc:sldMk cId="498506910" sldId="272"/>
        </pc:sldMkLst>
        <pc:spChg chg="add mod">
          <ac:chgData name="Molly Jefferies (PhD Immu + Immun FT A300 MIBTP)" userId="6154f6b7-cfb6-49b0-8743-8bae0b05d412" providerId="ADAL" clId="{11EA1493-2A82-5130-9A88-8303E934674A}" dt="2026-05-13T15:18:03.984" v="17"/>
          <ac:spMkLst>
            <pc:docMk/>
            <pc:sldMk cId="498506910" sldId="272"/>
            <ac:spMk id="3" creationId="{A9E05694-26A0-777E-C329-97567081A453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8:03.984" v="17"/>
          <ac:picMkLst>
            <pc:docMk/>
            <pc:sldMk cId="498506910" sldId="272"/>
            <ac:picMk id="4" creationId="{42791681-1AC6-0F0C-617F-8D5E4C7E9972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7:24.313" v="1"/>
        <pc:sldMkLst>
          <pc:docMk/>
          <pc:sldMk cId="1098893404" sldId="273"/>
        </pc:sldMkLst>
        <pc:spChg chg="add mod">
          <ac:chgData name="Molly Jefferies (PhD Immu + Immun FT A300 MIBTP)" userId="6154f6b7-cfb6-49b0-8743-8bae0b05d412" providerId="ADAL" clId="{11EA1493-2A82-5130-9A88-8303E934674A}" dt="2026-05-13T15:17:24.313" v="1"/>
          <ac:spMkLst>
            <pc:docMk/>
            <pc:sldMk cId="1098893404" sldId="273"/>
            <ac:spMk id="2" creationId="{4CA039A6-C35C-6731-88AB-A0CAEEC2A51B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7:24.313" v="1"/>
          <ac:picMkLst>
            <pc:docMk/>
            <pc:sldMk cId="1098893404" sldId="273"/>
            <ac:picMk id="3" creationId="{28C4C444-19E5-9BD5-70DF-A9EF1CE47F1F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7:22.289" v="0"/>
        <pc:sldMkLst>
          <pc:docMk/>
          <pc:sldMk cId="530005164" sldId="274"/>
        </pc:sldMkLst>
        <pc:spChg chg="add mod">
          <ac:chgData name="Molly Jefferies (PhD Immu + Immun FT A300 MIBTP)" userId="6154f6b7-cfb6-49b0-8743-8bae0b05d412" providerId="ADAL" clId="{11EA1493-2A82-5130-9A88-8303E934674A}" dt="2026-05-13T15:17:22.289" v="0"/>
          <ac:spMkLst>
            <pc:docMk/>
            <pc:sldMk cId="530005164" sldId="274"/>
            <ac:spMk id="2" creationId="{DAD1A505-FB12-51AC-809B-757DE0D10A93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7:22.289" v="0"/>
          <ac:picMkLst>
            <pc:docMk/>
            <pc:sldMk cId="530005164" sldId="274"/>
            <ac:picMk id="3" creationId="{55881031-E8E9-8400-D412-71C8C829798E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17:37.203" v="7"/>
        <pc:sldMkLst>
          <pc:docMk/>
          <pc:sldMk cId="3446903837" sldId="275"/>
        </pc:sldMkLst>
        <pc:spChg chg="add mod">
          <ac:chgData name="Molly Jefferies (PhD Immu + Immun FT A300 MIBTP)" userId="6154f6b7-cfb6-49b0-8743-8bae0b05d412" providerId="ADAL" clId="{11EA1493-2A82-5130-9A88-8303E934674A}" dt="2026-05-13T15:17:37.203" v="7"/>
          <ac:spMkLst>
            <pc:docMk/>
            <pc:sldMk cId="3446903837" sldId="275"/>
            <ac:spMk id="2" creationId="{1459B44E-E0C4-B1A1-854B-C66887D11FD3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17:37.203" v="7"/>
          <ac:picMkLst>
            <pc:docMk/>
            <pc:sldMk cId="3446903837" sldId="275"/>
            <ac:picMk id="5" creationId="{B43E36C3-3EF7-27B6-3056-D9D43E81C764}"/>
          </ac:picMkLst>
        </pc:picChg>
      </pc:sldChg>
      <pc:sldChg chg="addSp modSp mod">
        <pc:chgData name="Molly Jefferies (PhD Immu + Immun FT A300 MIBTP)" userId="6154f6b7-cfb6-49b0-8743-8bae0b05d412" providerId="ADAL" clId="{11EA1493-2A82-5130-9A88-8303E934674A}" dt="2026-05-13T15:17:43.190" v="9" actId="1076"/>
        <pc:sldMkLst>
          <pc:docMk/>
          <pc:sldMk cId="2060000508" sldId="276"/>
        </pc:sldMkLst>
        <pc:spChg chg="add mod">
          <ac:chgData name="Molly Jefferies (PhD Immu + Immun FT A300 MIBTP)" userId="6154f6b7-cfb6-49b0-8743-8bae0b05d412" providerId="ADAL" clId="{11EA1493-2A82-5130-9A88-8303E934674A}" dt="2026-05-13T15:17:40.014" v="8"/>
          <ac:spMkLst>
            <pc:docMk/>
            <pc:sldMk cId="2060000508" sldId="276"/>
            <ac:spMk id="2" creationId="{D495B18D-7733-461B-7407-82C66DB9474E}"/>
          </ac:spMkLst>
        </pc:spChg>
        <pc:picChg chg="mod">
          <ac:chgData name="Molly Jefferies (PhD Immu + Immun FT A300 MIBTP)" userId="6154f6b7-cfb6-49b0-8743-8bae0b05d412" providerId="ADAL" clId="{11EA1493-2A82-5130-9A88-8303E934674A}" dt="2026-05-13T15:17:43.190" v="9" actId="1076"/>
          <ac:picMkLst>
            <pc:docMk/>
            <pc:sldMk cId="2060000508" sldId="276"/>
            <ac:picMk id="3" creationId="{FE785116-0465-3846-3979-952EADE72344}"/>
          </ac:picMkLst>
        </pc:picChg>
        <pc:picChg chg="add mod">
          <ac:chgData name="Molly Jefferies (PhD Immu + Immun FT A300 MIBTP)" userId="6154f6b7-cfb6-49b0-8743-8bae0b05d412" providerId="ADAL" clId="{11EA1493-2A82-5130-9A88-8303E934674A}" dt="2026-05-13T15:17:40.014" v="8"/>
          <ac:picMkLst>
            <pc:docMk/>
            <pc:sldMk cId="2060000508" sldId="276"/>
            <ac:picMk id="5" creationId="{92337F8A-B1A3-FB7E-9CC9-9F66BDAC1727}"/>
          </ac:picMkLst>
        </pc:picChg>
      </pc:sldChg>
      <pc:sldChg chg="addSp modSp mod">
        <pc:chgData name="Molly Jefferies (PhD Immu + Immun FT A300 MIBTP)" userId="6154f6b7-cfb6-49b0-8743-8bae0b05d412" providerId="ADAL" clId="{11EA1493-2A82-5130-9A88-8303E934674A}" dt="2026-05-13T15:17:49.658" v="11" actId="1076"/>
        <pc:sldMkLst>
          <pc:docMk/>
          <pc:sldMk cId="3751076531" sldId="277"/>
        </pc:sldMkLst>
        <pc:spChg chg="add mod">
          <ac:chgData name="Molly Jefferies (PhD Immu + Immun FT A300 MIBTP)" userId="6154f6b7-cfb6-49b0-8743-8bae0b05d412" providerId="ADAL" clId="{11EA1493-2A82-5130-9A88-8303E934674A}" dt="2026-05-13T15:17:44.281" v="10"/>
          <ac:spMkLst>
            <pc:docMk/>
            <pc:sldMk cId="3751076531" sldId="277"/>
            <ac:spMk id="3" creationId="{98BC34F1-7D89-96C9-B664-6543B081D017}"/>
          </ac:spMkLst>
        </pc:spChg>
        <pc:picChg chg="mod">
          <ac:chgData name="Molly Jefferies (PhD Immu + Immun FT A300 MIBTP)" userId="6154f6b7-cfb6-49b0-8743-8bae0b05d412" providerId="ADAL" clId="{11EA1493-2A82-5130-9A88-8303E934674A}" dt="2026-05-13T15:17:49.658" v="11" actId="1076"/>
          <ac:picMkLst>
            <pc:docMk/>
            <pc:sldMk cId="3751076531" sldId="277"/>
            <ac:picMk id="4" creationId="{8AADC257-78D6-6313-FE2B-60E2EADD118D}"/>
          </ac:picMkLst>
        </pc:picChg>
        <pc:picChg chg="add mod">
          <ac:chgData name="Molly Jefferies (PhD Immu + Immun FT A300 MIBTP)" userId="6154f6b7-cfb6-49b0-8743-8bae0b05d412" providerId="ADAL" clId="{11EA1493-2A82-5130-9A88-8303E934674A}" dt="2026-05-13T15:17:44.281" v="10"/>
          <ac:picMkLst>
            <pc:docMk/>
            <pc:sldMk cId="3751076531" sldId="277"/>
            <ac:picMk id="5" creationId="{0BCAA10E-09AD-0227-A344-BA10FCC4A74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3EC39-66E1-4B4E-8E1E-A933B109330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0A81D-5423-4EB0-801E-55FFE0CD7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028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426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D0A81D-5423-4EB0-801E-55FFE0CD786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537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Use this slide if each group is using a small tray.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798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Use this slide if students are using the small trays for their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216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Use this slide if </a:t>
            </a:r>
            <a:r>
              <a:rPr lang="en-US" dirty="0" err="1">
                <a:cs typeface="Calibri"/>
              </a:rPr>
              <a:t>Gratnell</a:t>
            </a:r>
            <a:r>
              <a:rPr lang="en-US">
                <a:cs typeface="Calibri"/>
              </a:rPr>
              <a:t> trays are being used.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9941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Use this slide if students are using </a:t>
            </a:r>
            <a:r>
              <a:rPr lang="en-US" dirty="0" err="1">
                <a:cs typeface="Calibri"/>
              </a:rPr>
              <a:t>Gratnell</a:t>
            </a:r>
            <a:r>
              <a:rPr lang="en-US" dirty="0">
                <a:cs typeface="Calibri"/>
              </a:rPr>
              <a:t> trays.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4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568317-B2C2-3432-2BA3-B758383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0"/>
          <a:stretch/>
        </p:blipFill>
        <p:spPr>
          <a:xfrm>
            <a:off x="0" y="6153122"/>
            <a:ext cx="1311215" cy="70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06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69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67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21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72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818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17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53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666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64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18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539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75B7204-C240-0711-59CA-14C3F87225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8" r="17376"/>
          <a:stretch/>
        </p:blipFill>
        <p:spPr bwMode="auto">
          <a:xfrm>
            <a:off x="2203450" y="1346199"/>
            <a:ext cx="4737100" cy="527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31B391-A71F-D11B-4EF7-6A9BE799503B}"/>
              </a:ext>
            </a:extLst>
          </p:cNvPr>
          <p:cNvSpPr txBox="1"/>
          <p:nvPr/>
        </p:nvSpPr>
        <p:spPr>
          <a:xfrm>
            <a:off x="520700" y="304800"/>
            <a:ext cx="786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What’s the connection between Mike and Sully and the University of Birmingham?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AD1A505-FB12-51AC-809B-757DE0D10A93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881031-E8E9-8400-D412-71C8C8297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0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EB96E5-E618-596E-8F91-548D759EBED8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7C657C9-6650-B289-C50C-138AB6CBBDDC}"/>
              </a:ext>
            </a:extLst>
          </p:cNvPr>
          <p:cNvSpPr>
            <a:spLocks noChangeAspect="1"/>
          </p:cNvSpPr>
          <p:nvPr/>
        </p:nvSpPr>
        <p:spPr>
          <a:xfrm>
            <a:off x="1055833" y="1307936"/>
            <a:ext cx="4719933" cy="4653025"/>
          </a:xfrm>
          <a:prstGeom prst="ellipse">
            <a:avLst/>
          </a:prstGeom>
          <a:solidFill>
            <a:srgbClr val="FFFEFB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943968" y="332265"/>
            <a:ext cx="72560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We need to label our experiments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CF1A483-D2FA-4279-379B-A906262F0433}"/>
              </a:ext>
            </a:extLst>
          </p:cNvPr>
          <p:cNvCxnSpPr/>
          <p:nvPr/>
        </p:nvCxnSpPr>
        <p:spPr>
          <a:xfrm flipH="1">
            <a:off x="5289369" y="2309213"/>
            <a:ext cx="972794" cy="631966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21A1C74-4A3F-BD48-7C82-36C7CCB5C8DE}"/>
              </a:ext>
            </a:extLst>
          </p:cNvPr>
          <p:cNvSpPr txBox="1"/>
          <p:nvPr/>
        </p:nvSpPr>
        <p:spPr>
          <a:xfrm>
            <a:off x="6262163" y="1662882"/>
            <a:ext cx="2345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Filter paper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C1CF63-5EEA-68B7-0B5B-D8636C727377}"/>
              </a:ext>
            </a:extLst>
          </p:cNvPr>
          <p:cNvSpPr txBox="1"/>
          <p:nvPr/>
        </p:nvSpPr>
        <p:spPr>
          <a:xfrm>
            <a:off x="2849778" y="5165343"/>
            <a:ext cx="1132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latin typeface="Bradley Hand ITC" panose="03070402050302030203" pitchFamily="66" charset="0"/>
              </a:rPr>
              <a:t>Low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1BEBEB-BB17-E317-C273-C1F41555234F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36438E-F868-6887-CBC6-9826913CB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81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45370A2-A8E9-175A-AB68-BBF2D7364C3F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7C657C9-6650-B289-C50C-138AB6CBBDDC}"/>
              </a:ext>
            </a:extLst>
          </p:cNvPr>
          <p:cNvSpPr>
            <a:spLocks noChangeAspect="1"/>
          </p:cNvSpPr>
          <p:nvPr/>
        </p:nvSpPr>
        <p:spPr>
          <a:xfrm>
            <a:off x="3921599" y="1126907"/>
            <a:ext cx="2507544" cy="2507544"/>
          </a:xfrm>
          <a:prstGeom prst="ellipse">
            <a:avLst/>
          </a:prstGeom>
          <a:solidFill>
            <a:srgbClr val="FFFEFB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1116802" y="332265"/>
            <a:ext cx="69104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We need to soak the filter paper</a:t>
            </a:r>
          </a:p>
        </p:txBody>
      </p:sp>
      <p:pic>
        <p:nvPicPr>
          <p:cNvPr id="17" name="Picture 16" descr="A group of beakers with blue liquid&#10;&#10;Description automatically generated">
            <a:extLst>
              <a:ext uri="{FF2B5EF4-FFF2-40B4-BE49-F238E27FC236}">
                <a16:creationId xmlns:a16="http://schemas.microsoft.com/office/drawing/2014/main" id="{771012CD-8530-B6CC-279A-EF994666E7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2" r="60225" b="44810"/>
          <a:stretch/>
        </p:blipFill>
        <p:spPr>
          <a:xfrm>
            <a:off x="445470" y="3373508"/>
            <a:ext cx="3481207" cy="3484492"/>
          </a:xfrm>
          <a:prstGeom prst="rect">
            <a:avLst/>
          </a:prstGeom>
        </p:spPr>
      </p:pic>
      <p:sp>
        <p:nvSpPr>
          <p:cNvPr id="18" name="Arc 17">
            <a:extLst>
              <a:ext uri="{FF2B5EF4-FFF2-40B4-BE49-F238E27FC236}">
                <a16:creationId xmlns:a16="http://schemas.microsoft.com/office/drawing/2014/main" id="{DC2796EA-4B41-A2D1-DE77-1DC99444AB15}"/>
              </a:ext>
            </a:extLst>
          </p:cNvPr>
          <p:cNvSpPr/>
          <p:nvPr/>
        </p:nvSpPr>
        <p:spPr>
          <a:xfrm flipH="1">
            <a:off x="2673897" y="2380679"/>
            <a:ext cx="2268000" cy="2268000"/>
          </a:xfrm>
          <a:prstGeom prst="arc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692CC8-2A9D-CB4D-E7D6-2FD2387ED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86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7C657C9-6650-B289-C50C-138AB6CBBDDC}"/>
              </a:ext>
            </a:extLst>
          </p:cNvPr>
          <p:cNvSpPr>
            <a:spLocks noChangeAspect="1"/>
          </p:cNvSpPr>
          <p:nvPr/>
        </p:nvSpPr>
        <p:spPr>
          <a:xfrm>
            <a:off x="1055833" y="1307936"/>
            <a:ext cx="4719933" cy="4653025"/>
          </a:xfrm>
          <a:prstGeom prst="ellipse">
            <a:avLst/>
          </a:prstGeom>
          <a:solidFill>
            <a:srgbClr val="FFFEFB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1574594" y="332265"/>
            <a:ext cx="59948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We need to count 10 seeds!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517F32-892C-2E06-05AB-CC85C1E1D8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2994512" y="2918755"/>
            <a:ext cx="600043" cy="46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571C41-098A-8641-3959-0C84F0DB28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1920652" y="2412531"/>
            <a:ext cx="600043" cy="4629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01F14B-3CA7-D42A-9E5A-8D6390B06A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3474377" y="1780565"/>
            <a:ext cx="600043" cy="46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E0BD7B-F15E-674D-78A9-2C62D673AF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4271978" y="2291789"/>
            <a:ext cx="600043" cy="46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641A9F-7F35-0CB6-4C41-3A1259CF6B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2341854" y="3892945"/>
            <a:ext cx="600043" cy="46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790B6A-693F-8762-91E3-C232DF00A0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3534026" y="3939245"/>
            <a:ext cx="600043" cy="462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D016C4-4981-CCB8-FC3F-0371C7F0A8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4827963" y="3237409"/>
            <a:ext cx="600043" cy="46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7EF74E-9E11-FFD1-6FDF-20C8827ABD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1500457" y="3505197"/>
            <a:ext cx="600043" cy="46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26CED5-724C-192A-0D5E-D65B507409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4454500" y="4334716"/>
            <a:ext cx="600043" cy="4629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DE24F1-EF32-19FE-33A0-6AF9520298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2941897" y="5243327"/>
            <a:ext cx="600043" cy="46298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CF1A483-D2FA-4279-379B-A906262F0433}"/>
              </a:ext>
            </a:extLst>
          </p:cNvPr>
          <p:cNvCxnSpPr/>
          <p:nvPr/>
        </p:nvCxnSpPr>
        <p:spPr>
          <a:xfrm flipH="1">
            <a:off x="5339306" y="2048145"/>
            <a:ext cx="972794" cy="631966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21A1C74-4A3F-BD48-7C82-36C7CCB5C8DE}"/>
              </a:ext>
            </a:extLst>
          </p:cNvPr>
          <p:cNvSpPr txBox="1"/>
          <p:nvPr/>
        </p:nvSpPr>
        <p:spPr>
          <a:xfrm>
            <a:off x="6492964" y="1688893"/>
            <a:ext cx="2345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Filter paper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DC9A934-E554-9C3F-D8E7-0B675AAAE019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6D080B-3360-5874-8E30-4CE4685649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55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4E9425-536E-5955-6132-B715AE5BC4D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 descr="A close-up of a tray&#10;&#10;Description automatically generated">
            <a:extLst>
              <a:ext uri="{FF2B5EF4-FFF2-40B4-BE49-F238E27FC236}">
                <a16:creationId xmlns:a16="http://schemas.microsoft.com/office/drawing/2014/main" id="{532F2A02-7FC9-25E4-A4E1-95BF0091F6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2" t="2587" r="3532" b="52704"/>
          <a:stretch/>
        </p:blipFill>
        <p:spPr>
          <a:xfrm>
            <a:off x="939192" y="917098"/>
            <a:ext cx="7257326" cy="51418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701252" y="332265"/>
            <a:ext cx="77415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Put all your experiments in your tray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AA79A2-F529-8F85-3E6A-4716FD9388DB}"/>
              </a:ext>
            </a:extLst>
          </p:cNvPr>
          <p:cNvSpPr txBox="1"/>
          <p:nvPr/>
        </p:nvSpPr>
        <p:spPr>
          <a:xfrm>
            <a:off x="314704" y="5935872"/>
            <a:ext cx="8506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Make sure your names are on your tray!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75EA50-A3F5-D276-B097-7084423EB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0990" y="1532039"/>
            <a:ext cx="1968444" cy="195447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6B59842-410C-7394-BB01-C9A7D2C54A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3646" y="3547023"/>
            <a:ext cx="1925312" cy="18969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6EAAC05-67BF-2141-A08B-CF3184A62E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3642" y="1532038"/>
            <a:ext cx="1925312" cy="18969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70EC8C9-1C36-979E-EBF9-6276E8DD5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6510" y="3505901"/>
            <a:ext cx="1925312" cy="189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977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F7C88-F231-E57A-1355-C9E4708EA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18F8FE-0583-1D72-3023-D3503BDEE0BE}"/>
              </a:ext>
            </a:extLst>
          </p:cNvPr>
          <p:cNvSpPr txBox="1"/>
          <p:nvPr/>
        </p:nvSpPr>
        <p:spPr>
          <a:xfrm>
            <a:off x="873655" y="2316283"/>
            <a:ext cx="7396690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 Use </a:t>
            </a:r>
            <a:r>
              <a:rPr lang="en-GB" sz="4000" dirty="0" err="1"/>
              <a:t>sellotape</a:t>
            </a:r>
            <a:r>
              <a:rPr lang="en-GB" sz="4000" dirty="0"/>
              <a:t> to attach your two trays together. </a:t>
            </a:r>
            <a:endParaRPr lang="en-US" dirty="0"/>
          </a:p>
          <a:p>
            <a:pPr algn="ctr"/>
            <a:endParaRPr lang="en-GB" sz="4000" dirty="0">
              <a:cs typeface="Calibri"/>
            </a:endParaRPr>
          </a:p>
          <a:p>
            <a:pPr algn="ctr"/>
            <a:r>
              <a:rPr lang="en-GB" sz="4000" dirty="0">
                <a:cs typeface="Calibri"/>
              </a:rPr>
              <a:t>Otherwise your seeds will dry out!</a:t>
            </a:r>
            <a:endParaRPr lang="en-US" dirty="0">
              <a:cs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E05694-26A0-777E-C329-97567081A453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791681-1AC6-0F0C-617F-8D5E4C7E99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506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lose-up of a tray&#10;&#10;Description automatically generated">
            <a:extLst>
              <a:ext uri="{FF2B5EF4-FFF2-40B4-BE49-F238E27FC236}">
                <a16:creationId xmlns:a16="http://schemas.microsoft.com/office/drawing/2014/main" id="{532F2A02-7FC9-25E4-A4E1-95BF0091F6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2" t="2587" r="3532" b="52704"/>
          <a:stretch/>
        </p:blipFill>
        <p:spPr>
          <a:xfrm>
            <a:off x="939192" y="1003362"/>
            <a:ext cx="7257326" cy="51418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184492" y="-70301"/>
            <a:ext cx="8760686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Two groups should share a tray for their </a:t>
            </a:r>
            <a:endParaRPr lang="en-US" dirty="0"/>
          </a:p>
          <a:p>
            <a:pPr algn="ctr"/>
            <a:r>
              <a:rPr lang="en-GB" sz="4000" dirty="0"/>
              <a:t>experiments</a:t>
            </a:r>
            <a:endParaRPr lang="en-US" dirty="0"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AA79A2-F529-8F85-3E6A-4716FD9388DB}"/>
              </a:ext>
            </a:extLst>
          </p:cNvPr>
          <p:cNvSpPr txBox="1"/>
          <p:nvPr/>
        </p:nvSpPr>
        <p:spPr>
          <a:xfrm>
            <a:off x="314704" y="5935872"/>
            <a:ext cx="8506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Make sure your names are on your tray!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75EA50-A3F5-D276-B097-7084423EB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481" y="1790831"/>
            <a:ext cx="1206444" cy="12068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DFF059-ECE9-FE47-0760-5CCE3684D8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480" y="3257321"/>
            <a:ext cx="1206444" cy="12068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FEB2AC-CAF4-0884-A6D7-E4390D64F9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8688" y="2653473"/>
            <a:ext cx="1206444" cy="12068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4BC7CB-D637-F4F3-ECBC-E57B6F2EE0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69" y="4321245"/>
            <a:ext cx="1206444" cy="12068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DFBA3B-B2CE-2E4C-7A15-652B29FC0A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6122" y="1618303"/>
            <a:ext cx="1206444" cy="12068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FAFCEE-6D58-B2D5-2E23-3EA9956E02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3631" y="4321246"/>
            <a:ext cx="1206444" cy="12068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761961-4457-F478-05B8-C9D44D714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1669" y="3113549"/>
            <a:ext cx="1206444" cy="12068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A112B3-AE58-FE1E-5480-7B9BA604F9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9028" y="1920228"/>
            <a:ext cx="1206444" cy="120684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84F2C4E-0B7F-8630-E86E-6B9647F037D3}"/>
              </a:ext>
            </a:extLst>
          </p:cNvPr>
          <p:cNvCxnSpPr/>
          <p:nvPr/>
        </p:nvCxnSpPr>
        <p:spPr>
          <a:xfrm flipH="1">
            <a:off x="4604450" y="1619893"/>
            <a:ext cx="34505" cy="3962399"/>
          </a:xfrm>
          <a:prstGeom prst="straightConnector1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260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873655" y="2316283"/>
            <a:ext cx="7396690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Seal up your tray very carefully with clingfilm and Sellotape.</a:t>
            </a:r>
          </a:p>
          <a:p>
            <a:pPr algn="ctr"/>
            <a:endParaRPr lang="en-GB" sz="4000" dirty="0">
              <a:cs typeface="Calibri"/>
            </a:endParaRPr>
          </a:p>
          <a:p>
            <a:pPr algn="ctr"/>
            <a:r>
              <a:rPr lang="en-GB" sz="4000" dirty="0">
                <a:cs typeface="Calibri"/>
              </a:rPr>
              <a:t>Otherwise your seeds will dry out!</a:t>
            </a:r>
            <a:endParaRPr lang="en-US" dirty="0">
              <a:cs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627675-D01C-998D-7D74-C818E742FCF9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FE0666-E610-3B7B-B07E-65C210739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36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uilding with a clock tower&#10;&#10;Description automatically generated">
            <a:extLst>
              <a:ext uri="{FF2B5EF4-FFF2-40B4-BE49-F238E27FC236}">
                <a16:creationId xmlns:a16="http://schemas.microsoft.com/office/drawing/2014/main" id="{B0A65F27-3A0D-3E44-C8CA-74940D4A6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1282700"/>
            <a:ext cx="3835400" cy="3835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49178D-8BDB-7E65-0AAA-0DF9913E8420}"/>
              </a:ext>
            </a:extLst>
          </p:cNvPr>
          <p:cNvSpPr txBox="1"/>
          <p:nvPr/>
        </p:nvSpPr>
        <p:spPr>
          <a:xfrm>
            <a:off x="1231900" y="5205968"/>
            <a:ext cx="265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Source: Pinterest</a:t>
            </a:r>
          </a:p>
        </p:txBody>
      </p:sp>
      <p:pic>
        <p:nvPicPr>
          <p:cNvPr id="2050" name="Picture 2" descr="University of Birmingham — 10 things you didn't know about the University  of...">
            <a:extLst>
              <a:ext uri="{FF2B5EF4-FFF2-40B4-BE49-F238E27FC236}">
                <a16:creationId xmlns:a16="http://schemas.microsoft.com/office/drawing/2014/main" id="{9A9F13D1-A9EE-EC5B-B4CC-339220C2C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CA039A6-C35C-6731-88AB-A0CAEEC2A51B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C4C444-19E5-9BD5-70DF-A9EF1CE47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89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69AAD6-7AEA-E064-1A05-3FD0CCFF9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91" y="155450"/>
            <a:ext cx="8760018" cy="56499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206EE0-560A-0A05-D159-29B3A203A0DE}"/>
              </a:ext>
            </a:extLst>
          </p:cNvPr>
          <p:cNvSpPr txBox="1"/>
          <p:nvPr/>
        </p:nvSpPr>
        <p:spPr>
          <a:xfrm>
            <a:off x="1322573" y="5871750"/>
            <a:ext cx="406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Source: Shutterstock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FCC16F-000E-8A83-CAA4-DCDC6A709EDE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85E830-1114-6EB1-1AE6-D045B462E6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915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lant growing from a walnut shell&#10;&#10;Description automatically generated">
            <a:extLst>
              <a:ext uri="{FF2B5EF4-FFF2-40B4-BE49-F238E27FC236}">
                <a16:creationId xmlns:a16="http://schemas.microsoft.com/office/drawing/2014/main" id="{BED99498-4810-9C6F-BF40-C840A4F3A5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46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593E15-F277-3ABA-8A7A-0E6BDA8A804E}"/>
              </a:ext>
            </a:extLst>
          </p:cNvPr>
          <p:cNvSpPr txBox="1"/>
          <p:nvPr/>
        </p:nvSpPr>
        <p:spPr>
          <a:xfrm>
            <a:off x="1106424" y="1906421"/>
            <a:ext cx="30488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</a:rPr>
              <a:t>Is salt toxic for plants?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FF23CB-5077-0602-16DC-E1028B06D9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12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EABF458-5A0E-C75D-7B2C-9E5C561C9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72" y="332265"/>
            <a:ext cx="8935655" cy="56800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687844-F7DD-51AE-49C8-82E42A49467B}"/>
              </a:ext>
            </a:extLst>
          </p:cNvPr>
          <p:cNvSpPr txBox="1"/>
          <p:nvPr/>
        </p:nvSpPr>
        <p:spPr>
          <a:xfrm>
            <a:off x="2906642" y="332265"/>
            <a:ext cx="33307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What’s a seed?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F28DF0-F8E9-12A4-BD5C-771FA34E90E0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E6BA3A-4F1A-B37D-B948-9DBD6044EA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80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9D9C8B-2BE2-DA43-2952-0AD722D33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39" y="1473170"/>
            <a:ext cx="8543321" cy="39116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F800F5-1918-E674-76BF-8398FEBD7F7C}"/>
              </a:ext>
            </a:extLst>
          </p:cNvPr>
          <p:cNvSpPr txBox="1"/>
          <p:nvPr/>
        </p:nvSpPr>
        <p:spPr>
          <a:xfrm>
            <a:off x="2234987" y="332265"/>
            <a:ext cx="4674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What’s inside a seed?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59B44E-E0C4-B1A1-854B-C66887D11FD3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3E36C3-3EF7-27B6-3056-D9D43E81C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0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785116-0465-3846-3979-952EADE72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2" y="970487"/>
            <a:ext cx="9045715" cy="4878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A9D731-4797-FA8A-CB7D-71C98565BAD8}"/>
              </a:ext>
            </a:extLst>
          </p:cNvPr>
          <p:cNvSpPr txBox="1"/>
          <p:nvPr/>
        </p:nvSpPr>
        <p:spPr>
          <a:xfrm>
            <a:off x="799309" y="332265"/>
            <a:ext cx="75454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happens when a seed grows?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95B18D-7733-461B-7407-82C66DB9474E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337F8A-B1A3-FB7E-9CC9-9F66BDAC1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000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CF812F-B29B-57AA-EA2E-8D44EF69892D}"/>
              </a:ext>
            </a:extLst>
          </p:cNvPr>
          <p:cNvSpPr txBox="1"/>
          <p:nvPr/>
        </p:nvSpPr>
        <p:spPr>
          <a:xfrm>
            <a:off x="799309" y="332265"/>
            <a:ext cx="75454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happens when a seed grows?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ADC257-78D6-6313-FE2B-60E2EADD1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62" y="889256"/>
            <a:ext cx="9156162" cy="477527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8BC34F1-7D89-96C9-B664-6543B081D017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CAA10E-09AD-0227-A344-BA10FCC4A7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76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1800479" y="332265"/>
            <a:ext cx="5543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What are we going to do?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C92B2DA-AF67-5A49-ADE2-19F37799356E}"/>
              </a:ext>
            </a:extLst>
          </p:cNvPr>
          <p:cNvSpPr txBox="1"/>
          <p:nvPr/>
        </p:nvSpPr>
        <p:spPr>
          <a:xfrm>
            <a:off x="2195355" y="2222341"/>
            <a:ext cx="475328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dirty="0"/>
              <a:t>We’ll try a few experiments</a:t>
            </a:r>
          </a:p>
          <a:p>
            <a:pPr algn="ctr"/>
            <a:endParaRPr lang="en-GB" sz="3200" dirty="0"/>
          </a:p>
          <a:p>
            <a:pPr algn="ctr"/>
            <a:r>
              <a:rPr lang="en-GB" sz="3200" dirty="0"/>
              <a:t>Zero salt</a:t>
            </a:r>
          </a:p>
          <a:p>
            <a:pPr algn="ctr"/>
            <a:r>
              <a:rPr lang="en-GB" sz="3200" dirty="0"/>
              <a:t>Low salt</a:t>
            </a:r>
          </a:p>
          <a:p>
            <a:pPr algn="ctr"/>
            <a:r>
              <a:rPr lang="en-GB" sz="3200" dirty="0"/>
              <a:t>Medium salt</a:t>
            </a:r>
          </a:p>
          <a:p>
            <a:pPr algn="ctr"/>
            <a:r>
              <a:rPr lang="en-GB" sz="3200" dirty="0"/>
              <a:t>High salt!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B927617-BEB9-B979-DAE1-4711D5B9F603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869F37-A9C3-9984-F1CC-17B7C12D3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129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2f9599-25f5-4c6a-b45b-e7785a36c7be">
      <Terms xmlns="http://schemas.microsoft.com/office/infopath/2007/PartnerControls"/>
    </lcf76f155ced4ddcb4097134ff3c332f>
    <TaxCatchAll xmlns="26cc5f72-c381-4ce3-b7ce-849aff8e93e7" xsi:nil="true"/>
    <SharedWithUsers xmlns="26cc5f72-c381-4ce3-b7ce-849aff8e93e7">
      <UserInfo>
        <DisplayName>Neha Yadav (Chemistry)</DisplayName>
        <AccountId>43</AccountId>
        <AccountType/>
      </UserInfo>
      <UserInfo>
        <DisplayName>Dominik Kubicki (Chemistry)</DisplayName>
        <AccountId>44</AccountId>
        <AccountType/>
      </UserInfo>
      <UserInfo>
        <DisplayName>Katherine Deverson (PhD School of Chemistry FT)</DisplayName>
        <AccountId>45</AccountId>
        <AccountType/>
      </UserInfo>
      <UserInfo>
        <DisplayName>Francis Himsworth (BSc Chem w a Mod Lang FT)</DisplayName>
        <AccountId>46</AccountId>
        <AccountType/>
      </UserInfo>
      <UserInfo>
        <DisplayName>Neil Todd (Chemistry)</DisplayName>
        <AccountId>32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039EAA38F704AA058ADE4B463F7AE" ma:contentTypeVersion="13" ma:contentTypeDescription="Create a new document." ma:contentTypeScope="" ma:versionID="12fd8643c524abac03357484b2bc5b48">
  <xsd:schema xmlns:xsd="http://www.w3.org/2001/XMLSchema" xmlns:xs="http://www.w3.org/2001/XMLSchema" xmlns:p="http://schemas.microsoft.com/office/2006/metadata/properties" xmlns:ns2="742f9599-25f5-4c6a-b45b-e7785a36c7be" xmlns:ns3="26cc5f72-c381-4ce3-b7ce-849aff8e93e7" targetNamespace="http://schemas.microsoft.com/office/2006/metadata/properties" ma:root="true" ma:fieldsID="f778aaeac0097f0f35d19557688b199a" ns2:_="" ns3:_="">
    <xsd:import namespace="742f9599-25f5-4c6a-b45b-e7785a36c7be"/>
    <xsd:import namespace="26cc5f72-c381-4ce3-b7ce-849aff8e93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f9599-25f5-4c6a-b45b-e7785a36c7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c5f72-c381-4ce3-b7ce-849aff8e93e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05634cfd-2a95-4eca-bf2b-dd1dfc72a9cc}" ma:internalName="TaxCatchAll" ma:showField="CatchAllData" ma:web="26cc5f72-c381-4ce3-b7ce-849aff8e93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D28A27-FD30-4B14-9B2B-4B66AFF091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152E04-3B53-454C-B1F6-2AC047CAECBA}">
  <ds:schemaRefs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26cc5f72-c381-4ce3-b7ce-849aff8e93e7"/>
    <ds:schemaRef ds:uri="http://purl.org/dc/dcmitype/"/>
    <ds:schemaRef ds:uri="http://www.w3.org/XML/1998/namespace"/>
    <ds:schemaRef ds:uri="http://schemas.openxmlformats.org/package/2006/metadata/core-properties"/>
    <ds:schemaRef ds:uri="742f9599-25f5-4c6a-b45b-e7785a36c7be"/>
  </ds:schemaRefs>
</ds:datastoreItem>
</file>

<file path=customXml/itemProps3.xml><?xml version="1.0" encoding="utf-8"?>
<ds:datastoreItem xmlns:ds="http://schemas.openxmlformats.org/officeDocument/2006/customXml" ds:itemID="{CB4DE614-DB99-449E-8F5C-61651D44D3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2f9599-25f5-4c6a-b45b-e7785a36c7be"/>
    <ds:schemaRef ds:uri="26cc5f72-c381-4ce3-b7ce-849aff8e93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715</TotalTime>
  <Words>214</Words>
  <Application>Microsoft Macintosh PowerPoint</Application>
  <PresentationFormat>On-screen Show (4:3)</PresentationFormat>
  <Paragraphs>42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Bradley Hand ITC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Zoe Schnepp</dc:creator>
  <cp:lastModifiedBy>Molly Jefferies (PhD Immu + Immun FT A300 MIBTP)</cp:lastModifiedBy>
  <cp:revision>61</cp:revision>
  <dcterms:created xsi:type="dcterms:W3CDTF">2023-11-20T07:19:02Z</dcterms:created>
  <dcterms:modified xsi:type="dcterms:W3CDTF">2026-05-13T15:18:07Z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0x010100B50039EAA38F704AA058ADE4B463F7AE</vt:lpwstr>
  </property>
  <property fmtid="{D5CDD505-2E9C-101B-9397-08002B2CF9AE}" pid="3" name="MediaServiceImageTags">
    <vt:lpwstr/>
  </property>
</Properties>
</file>